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0"/>
  </p:notesMasterIdLst>
  <p:sldIdLst>
    <p:sldId id="256" r:id="rId2"/>
    <p:sldId id="348" r:id="rId3"/>
    <p:sldId id="347" r:id="rId4"/>
    <p:sldId id="362" r:id="rId5"/>
    <p:sldId id="349" r:id="rId6"/>
    <p:sldId id="318" r:id="rId7"/>
    <p:sldId id="260" r:id="rId8"/>
    <p:sldId id="344" r:id="rId9"/>
    <p:sldId id="257" r:id="rId10"/>
    <p:sldId id="258" r:id="rId11"/>
    <p:sldId id="261" r:id="rId12"/>
    <p:sldId id="319" r:id="rId13"/>
    <p:sldId id="343" r:id="rId14"/>
    <p:sldId id="354" r:id="rId15"/>
    <p:sldId id="355" r:id="rId16"/>
    <p:sldId id="353" r:id="rId17"/>
    <p:sldId id="363" r:id="rId18"/>
    <p:sldId id="360" r:id="rId19"/>
    <p:sldId id="320" r:id="rId20"/>
    <p:sldId id="350" r:id="rId21"/>
    <p:sldId id="286" r:id="rId22"/>
    <p:sldId id="326" r:id="rId23"/>
    <p:sldId id="356" r:id="rId24"/>
    <p:sldId id="291" r:id="rId25"/>
    <p:sldId id="351" r:id="rId26"/>
    <p:sldId id="280" r:id="rId27"/>
    <p:sldId id="277" r:id="rId28"/>
    <p:sldId id="330" r:id="rId29"/>
    <p:sldId id="329" r:id="rId30"/>
    <p:sldId id="323" r:id="rId31"/>
    <p:sldId id="334" r:id="rId32"/>
    <p:sldId id="336" r:id="rId33"/>
    <p:sldId id="345" r:id="rId34"/>
    <p:sldId id="338" r:id="rId35"/>
    <p:sldId id="327" r:id="rId36"/>
    <p:sldId id="328" r:id="rId37"/>
    <p:sldId id="275" r:id="rId38"/>
    <p:sldId id="337" r:id="rId39"/>
    <p:sldId id="288" r:id="rId40"/>
    <p:sldId id="331" r:id="rId41"/>
    <p:sldId id="332" r:id="rId42"/>
    <p:sldId id="342" r:id="rId43"/>
    <p:sldId id="352" r:id="rId44"/>
    <p:sldId id="325" r:id="rId45"/>
    <p:sldId id="276" r:id="rId46"/>
    <p:sldId id="289" r:id="rId47"/>
    <p:sldId id="357" r:id="rId48"/>
    <p:sldId id="35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9" autoAdjust="0"/>
    <p:restoredTop sz="94010" autoAdjust="0"/>
  </p:normalViewPr>
  <p:slideViewPr>
    <p:cSldViewPr>
      <p:cViewPr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2325-EDC7-4FE3-8F3F-2816CE761996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B3A2-517E-4DAF-9AB1-8B1377DB03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41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3A2-517E-4DAF-9AB1-8B1377DB036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59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3A2-517E-4DAF-9AB1-8B1377DB036C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3B3A2-517E-4DAF-9AB1-8B1377DB036C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8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1B87B-CDD3-4AA0-800B-94072CD1F164}" type="datetimeFigureOut">
              <a:rPr lang="ru-RU" smtClean="0"/>
              <a:pPr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C88C63-7965-43FF-B0B0-3CE71DAEA6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document?id=71498840&amp;sub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01412"/>
            <a:ext cx="864096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«Внедрение </a:t>
            </a:r>
            <a:r>
              <a:rPr lang="ru-RU" sz="3200" dirty="0"/>
              <a:t>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препаратов». </a:t>
            </a:r>
            <a:endParaRPr lang="ru-RU" sz="3200" dirty="0" smtClean="0"/>
          </a:p>
          <a:p>
            <a:pPr algn="ctr"/>
            <a:r>
              <a:rPr lang="ru-RU" sz="3200" dirty="0" smtClean="0"/>
              <a:t>Краткое </a:t>
            </a:r>
            <a:r>
              <a:rPr lang="ru-RU" sz="3200" dirty="0"/>
              <a:t>наименование – «Лекарства. Качество и безопасность».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ОГБУЗ «Братская детская городская больница»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6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311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II </a:t>
            </a:r>
            <a:r>
              <a:rPr lang="ru-RU" sz="3200" b="1" dirty="0" smtClean="0">
                <a:solidFill>
                  <a:srgbClr val="FF0000"/>
                </a:solidFill>
              </a:rPr>
              <a:t>квартал </a:t>
            </a:r>
            <a:r>
              <a:rPr lang="ru-RU" sz="3200" b="1" dirty="0">
                <a:solidFill>
                  <a:srgbClr val="FF0000"/>
                </a:solidFill>
              </a:rPr>
              <a:t>2018 г.</a:t>
            </a:r>
          </a:p>
          <a:p>
            <a:r>
              <a:rPr lang="ru-RU" sz="3200" b="1" dirty="0"/>
              <a:t>Охват маркировкой 100% выпускаемых в обращение жизненно-необходимых и важнейших лекарственных препаратов, имеющих стоимость свыше 500руб.;</a:t>
            </a:r>
          </a:p>
        </p:txBody>
      </p:sp>
    </p:spTree>
    <p:extLst>
      <p:ext uri="{BB962C8B-B14F-4D97-AF65-F5344CB8AC3E}">
        <p14:creationId xmlns:p14="http://schemas.microsoft.com/office/powerpoint/2010/main" val="17611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42088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III </a:t>
            </a:r>
            <a:r>
              <a:rPr lang="ru-RU" sz="3200" b="1" dirty="0" smtClean="0">
                <a:solidFill>
                  <a:srgbClr val="FF0000"/>
                </a:solidFill>
              </a:rPr>
              <a:t>квартал 2018 </a:t>
            </a:r>
            <a:r>
              <a:rPr lang="ru-RU" sz="3200" b="1" dirty="0">
                <a:solidFill>
                  <a:srgbClr val="FF0000"/>
                </a:solidFill>
              </a:rPr>
              <a:t>г.</a:t>
            </a:r>
          </a:p>
          <a:p>
            <a:r>
              <a:rPr lang="ru-RU" sz="3200" b="1" dirty="0"/>
              <a:t>Охват маркировкой 100% выпускаемых в обращение жизненно- необходимых и важнейших лекарственных препаратов, имеющих стоимость свыше 100руб.;</a:t>
            </a:r>
          </a:p>
        </p:txBody>
      </p:sp>
    </p:spTree>
    <p:extLst>
      <p:ext uri="{BB962C8B-B14F-4D97-AF65-F5344CB8AC3E}">
        <p14:creationId xmlns:p14="http://schemas.microsoft.com/office/powerpoint/2010/main" val="27217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7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rgbClr val="FF0000"/>
                </a:solidFill>
              </a:rPr>
              <a:t>IV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квартал </a:t>
            </a:r>
            <a:r>
              <a:rPr lang="ru-RU" sz="3200" b="1" dirty="0">
                <a:solidFill>
                  <a:srgbClr val="FF0000"/>
                </a:solidFill>
              </a:rPr>
              <a:t>2018 г.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Охват </a:t>
            </a:r>
            <a:r>
              <a:rPr lang="ru-RU" sz="3200" b="1" dirty="0">
                <a:solidFill>
                  <a:schemeClr val="tx1"/>
                </a:solidFill>
              </a:rPr>
              <a:t>маркировкой 100% лекарственных препаратов, выпускаемых в обращение.</a:t>
            </a:r>
          </a:p>
        </p:txBody>
      </p:sp>
    </p:spTree>
    <p:extLst>
      <p:ext uri="{BB962C8B-B14F-4D97-AF65-F5344CB8AC3E}">
        <p14:creationId xmlns:p14="http://schemas.microsoft.com/office/powerpoint/2010/main" val="131061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857364"/>
            <a:ext cx="8643998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Постановление Правительства РФ от 30.12.2017 N 1715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"О внесении изменений в постановление Правительства Российской Федерации от 24 января 2017 г. N 62"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Эксперимент по маркировке лекарственных препаратов продлен по 31 декабря 2018 года.</a:t>
            </a: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5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214554"/>
            <a:ext cx="8643997" cy="435771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С 1 января 2020 года юридические лица и индивидуальные предприниматели, осуществляющие производство, хранение, ввоз, отпуск, реализацию, передачу, применение и уничтожение лекарственных препаратов, должны будут обеспечивать внесение информации о лекарственных препаратах в систему мониторинга движения лекарственных препаратов для медицинского применения.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92882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Федеральный закон от 28.12.2017 N 425-ФЗ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"О внесении изменений в Федеральный закон "Об обращении лекарственных средств»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5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solidFill>
                  <a:schemeClr val="tx1"/>
                </a:solidFill>
              </a:rPr>
              <a:t>За производство или продажу лекарственных препаратов без нанесения средств идентификации, с нарушением установленного порядка их нанесения, а также за несвоевременное внесение данных в систему или внесение в нее недостоверных данных юридические лица и индивидуальные предприниматели будут нести ответственность в соответствии с законодательством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214554"/>
            <a:ext cx="8643997" cy="43577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Одновременно </a:t>
            </a:r>
            <a:r>
              <a:rPr lang="ru-RU" sz="3200" dirty="0">
                <a:solidFill>
                  <a:schemeClr val="tx1"/>
                </a:solidFill>
              </a:rPr>
              <a:t>с законом о маркировке был принят закон-спутник о штрафах за несвоевременное внесение или внесение недостоверных данных в систему маркировки.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   Согласно </a:t>
            </a:r>
            <a:r>
              <a:rPr lang="ru-RU" sz="3200" dirty="0">
                <a:solidFill>
                  <a:schemeClr val="tx1"/>
                </a:solidFill>
              </a:rPr>
              <a:t>ему такие нарушения будут наказываться штрафом в 5–10 тысяч рублей для должностных лиц и 50–100 тысяч — для индивидуальных предпринимателей и юридических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92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676952" cy="41764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Маркировка </a:t>
            </a:r>
            <a:r>
              <a:rPr lang="ru-RU" sz="3600" b="1" dirty="0">
                <a:solidFill>
                  <a:schemeClr val="tx1"/>
                </a:solidFill>
              </a:rPr>
              <a:t>станет обязательной </a:t>
            </a:r>
            <a:r>
              <a:rPr lang="ru-RU" sz="3600" b="1" dirty="0" smtClean="0">
                <a:solidFill>
                  <a:schemeClr val="tx1"/>
                </a:solidFill>
              </a:rPr>
              <a:t>с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1 </a:t>
            </a:r>
            <a:r>
              <a:rPr lang="ru-RU" sz="3600" b="1" dirty="0" smtClean="0">
                <a:solidFill>
                  <a:srgbClr val="FF0000"/>
                </a:solidFill>
              </a:rPr>
              <a:t>января </a:t>
            </a:r>
            <a:r>
              <a:rPr lang="ru-RU" sz="3600" b="1" dirty="0">
                <a:solidFill>
                  <a:srgbClr val="FF0000"/>
                </a:solidFill>
              </a:rPr>
              <a:t>2020 года.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chemeClr val="tx1"/>
                </a:solidFill>
              </a:rPr>
              <a:t>Таким образом, можно предположить, что </a:t>
            </a:r>
            <a:r>
              <a:rPr lang="ru-RU" sz="3600" b="1" dirty="0" smtClean="0">
                <a:solidFill>
                  <a:schemeClr val="tx1"/>
                </a:solidFill>
              </a:rPr>
              <a:t>план-график </a:t>
            </a:r>
            <a:r>
              <a:rPr lang="ru-RU" sz="3600" b="1" dirty="0">
                <a:solidFill>
                  <a:schemeClr val="tx1"/>
                </a:solidFill>
              </a:rPr>
              <a:t>Росздравнадзора о поэтапной маркировке препаратов будет также изменен.</a:t>
            </a:r>
          </a:p>
        </p:txBody>
      </p:sp>
    </p:spTree>
    <p:extLst>
      <p:ext uri="{BB962C8B-B14F-4D97-AF65-F5344CB8AC3E}">
        <p14:creationId xmlns:p14="http://schemas.microsoft.com/office/powerpoint/2010/main" val="253590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5" cy="47149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В ИС «Маркировка»  зарегистрированы отечественные и зарубежные производители: АО «</a:t>
            </a:r>
            <a:r>
              <a:rPr lang="ru-RU" b="1" dirty="0" err="1" smtClean="0">
                <a:solidFill>
                  <a:schemeClr val="tx1"/>
                </a:solidFill>
              </a:rPr>
              <a:t>Нижфарм</a:t>
            </a:r>
            <a:r>
              <a:rPr lang="ru-RU" b="1" dirty="0" smtClean="0">
                <a:solidFill>
                  <a:schemeClr val="tx1"/>
                </a:solidFill>
              </a:rPr>
              <a:t>», АО «ОРТАТ», ЗАО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«</a:t>
            </a:r>
            <a:r>
              <a:rPr lang="ru-RU" b="1" dirty="0" err="1" smtClean="0">
                <a:solidFill>
                  <a:schemeClr val="tx1"/>
                </a:solidFill>
              </a:rPr>
              <a:t>Биокад</a:t>
            </a:r>
            <a:r>
              <a:rPr lang="ru-RU" b="1" dirty="0" smtClean="0">
                <a:solidFill>
                  <a:schemeClr val="tx1"/>
                </a:solidFill>
              </a:rPr>
              <a:t>», ООО «</a:t>
            </a:r>
            <a:r>
              <a:rPr lang="ru-RU" b="1" dirty="0" err="1" smtClean="0">
                <a:solidFill>
                  <a:schemeClr val="tx1"/>
                </a:solidFill>
              </a:rPr>
              <a:t>Хемофарм</a:t>
            </a:r>
            <a:r>
              <a:rPr lang="ru-RU" b="1" dirty="0" smtClean="0">
                <a:solidFill>
                  <a:schemeClr val="tx1"/>
                </a:solidFill>
              </a:rPr>
              <a:t>», ООО «Д-р </a:t>
            </a:r>
            <a:r>
              <a:rPr lang="ru-RU" b="1" dirty="0" err="1" smtClean="0">
                <a:solidFill>
                  <a:schemeClr val="tx1"/>
                </a:solidFill>
              </a:rPr>
              <a:t>Редди’с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Лабораторис</a:t>
            </a:r>
            <a:r>
              <a:rPr lang="ru-RU" b="1" dirty="0" smtClean="0">
                <a:solidFill>
                  <a:schemeClr val="tx1"/>
                </a:solidFill>
              </a:rPr>
              <a:t> Лтд.», ООО «</a:t>
            </a:r>
            <a:r>
              <a:rPr lang="ru-RU" b="1" dirty="0" err="1" smtClean="0">
                <a:solidFill>
                  <a:schemeClr val="tx1"/>
                </a:solidFill>
              </a:rPr>
              <a:t>Пфайзер</a:t>
            </a:r>
            <a:r>
              <a:rPr lang="ru-RU" b="1" dirty="0" smtClean="0">
                <a:solidFill>
                  <a:schemeClr val="tx1"/>
                </a:solidFill>
              </a:rPr>
              <a:t>», ООО «</a:t>
            </a:r>
            <a:r>
              <a:rPr lang="ru-RU" b="1" dirty="0" err="1" smtClean="0">
                <a:solidFill>
                  <a:schemeClr val="tx1"/>
                </a:solidFill>
              </a:rPr>
              <a:t>Сердикс</a:t>
            </a:r>
            <a:r>
              <a:rPr lang="ru-RU" b="1" dirty="0" smtClean="0">
                <a:solidFill>
                  <a:schemeClr val="tx1"/>
                </a:solidFill>
              </a:rPr>
              <a:t>», ЗАО «</a:t>
            </a:r>
            <a:r>
              <a:rPr lang="ru-RU" b="1" dirty="0" err="1" smtClean="0">
                <a:solidFill>
                  <a:schemeClr val="tx1"/>
                </a:solidFill>
              </a:rPr>
              <a:t>Гедеон</a:t>
            </a:r>
            <a:r>
              <a:rPr lang="ru-RU" b="1" dirty="0" smtClean="0">
                <a:solidFill>
                  <a:schemeClr val="tx1"/>
                </a:solidFill>
              </a:rPr>
              <a:t> Рихтер Рус», ООО«ГЕРОФАРМ», ООО «</a:t>
            </a:r>
            <a:r>
              <a:rPr lang="ru-RU" b="1" dirty="0" err="1" smtClean="0">
                <a:solidFill>
                  <a:schemeClr val="tx1"/>
                </a:solidFill>
              </a:rPr>
              <a:t>БерингерИнгельхайм</a:t>
            </a:r>
            <a:r>
              <a:rPr lang="ru-RU" b="1" dirty="0" smtClean="0">
                <a:solidFill>
                  <a:schemeClr val="tx1"/>
                </a:solidFill>
              </a:rPr>
              <a:t>», ООО «</a:t>
            </a:r>
            <a:r>
              <a:rPr lang="ru-RU" b="1" dirty="0" err="1" smtClean="0">
                <a:solidFill>
                  <a:schemeClr val="tx1"/>
                </a:solidFill>
              </a:rPr>
              <a:t>Такеда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Пфайзер</a:t>
            </a:r>
            <a:r>
              <a:rPr lang="ru-RU" b="1" dirty="0" smtClean="0">
                <a:solidFill>
                  <a:schemeClr val="tx1"/>
                </a:solidFill>
              </a:rPr>
              <a:t> Инк.», «</a:t>
            </a:r>
            <a:r>
              <a:rPr lang="ru-RU" b="1" dirty="0" err="1" smtClean="0">
                <a:solidFill>
                  <a:schemeClr val="tx1"/>
                </a:solidFill>
              </a:rPr>
              <a:t>ПфайзерМэнюфэкчурингДойчлендГмбХ</a:t>
            </a:r>
            <a:r>
              <a:rPr lang="ru-RU" b="1" dirty="0" smtClean="0">
                <a:solidFill>
                  <a:schemeClr val="tx1"/>
                </a:solidFill>
              </a:rPr>
              <a:t>», ООО «</a:t>
            </a:r>
            <a:r>
              <a:rPr lang="ru-RU" b="1" dirty="0" err="1" smtClean="0">
                <a:solidFill>
                  <a:schemeClr val="tx1"/>
                </a:solidFill>
              </a:rPr>
              <a:t>КРКАФарма</a:t>
            </a:r>
            <a:r>
              <a:rPr lang="ru-RU" b="1" dirty="0" smtClean="0">
                <a:solidFill>
                  <a:schemeClr val="tx1"/>
                </a:solidFill>
              </a:rPr>
              <a:t>», ОАО «Синтез», «Байер», «</a:t>
            </a:r>
            <a:r>
              <a:rPr lang="ru-RU" b="1" dirty="0" err="1" smtClean="0">
                <a:solidFill>
                  <a:schemeClr val="tx1"/>
                </a:solidFill>
              </a:rPr>
              <a:t>Сандозд.д</a:t>
            </a:r>
            <a:r>
              <a:rPr lang="ru-RU" b="1" dirty="0" smtClean="0">
                <a:solidFill>
                  <a:schemeClr val="tx1"/>
                </a:solidFill>
              </a:rPr>
              <a:t>.», АО «</a:t>
            </a:r>
            <a:r>
              <a:rPr lang="ru-RU" b="1" dirty="0" err="1" smtClean="0">
                <a:solidFill>
                  <a:schemeClr val="tx1"/>
                </a:solidFill>
              </a:rPr>
              <a:t>КРКАд.д</a:t>
            </a:r>
            <a:r>
              <a:rPr lang="ru-RU" b="1" dirty="0" smtClean="0">
                <a:solidFill>
                  <a:schemeClr val="tx1"/>
                </a:solidFill>
              </a:rPr>
              <a:t>., Ново место», ООО «</a:t>
            </a:r>
            <a:r>
              <a:rPr lang="ru-RU" b="1" dirty="0" err="1" smtClean="0">
                <a:solidFill>
                  <a:schemeClr val="tx1"/>
                </a:solidFill>
              </a:rPr>
              <a:t>ЭбботЛэбораториз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БерингерИнгельхайм</a:t>
            </a:r>
            <a:r>
              <a:rPr lang="ru-RU" b="1" dirty="0" smtClean="0">
                <a:solidFill>
                  <a:schemeClr val="tx1"/>
                </a:solidFill>
              </a:rPr>
              <a:t> Интернешнл </a:t>
            </a:r>
            <a:r>
              <a:rPr lang="ru-RU" b="1" dirty="0" err="1" smtClean="0">
                <a:solidFill>
                  <a:schemeClr val="tx1"/>
                </a:solidFill>
              </a:rPr>
              <a:t>ГмбХ</a:t>
            </a:r>
            <a:r>
              <a:rPr lang="ru-RU" b="1" dirty="0" smtClean="0">
                <a:solidFill>
                  <a:schemeClr val="tx1"/>
                </a:solidFill>
              </a:rPr>
              <a:t>», АО «Вертекс», «</a:t>
            </a:r>
            <a:r>
              <a:rPr lang="ru-RU" b="1" dirty="0" err="1" smtClean="0">
                <a:solidFill>
                  <a:schemeClr val="tx1"/>
                </a:solidFill>
              </a:rPr>
              <a:t>Дальхимфарм</a:t>
            </a:r>
            <a:r>
              <a:rPr lang="ru-RU" b="1" dirty="0" smtClean="0">
                <a:solidFill>
                  <a:schemeClr val="tx1"/>
                </a:solidFill>
              </a:rPr>
              <a:t>», «АВВА РУС» и др.;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оптовые организации: АО «Р-ФАРМ», АО «НПК «КАТРЕН»,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«Центр внедрения «Протек», АО «СИА-ИНТЕРНЕЙШНЛ Лтд.» и др.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8868"/>
            <a:ext cx="8568951" cy="4096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Каждой медицинской организации необходимо провести организационные и технические мероприятия и вступить в систему маркировки лекарственных препаратов.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6184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392129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Мониторинг движения лекарственных препаратов от производителя до конечного потребителя будет проводится  при помощи маркировки каждой упаковки лекарственного препарата </a:t>
            </a:r>
          </a:p>
        </p:txBody>
      </p:sp>
    </p:spTree>
    <p:extLst>
      <p:ext uri="{BB962C8B-B14F-4D97-AF65-F5344CB8AC3E}">
        <p14:creationId xmlns:p14="http://schemas.microsoft.com/office/powerpoint/2010/main" val="207716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320480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Издать </a:t>
            </a:r>
            <a:r>
              <a:rPr lang="ru-RU" sz="3200" b="1" dirty="0">
                <a:solidFill>
                  <a:schemeClr val="tx1"/>
                </a:solidFill>
              </a:rPr>
              <a:t>приказ по </a:t>
            </a:r>
            <a:r>
              <a:rPr lang="ru-RU" sz="3200" b="1" dirty="0" smtClean="0">
                <a:solidFill>
                  <a:schemeClr val="tx1"/>
                </a:solidFill>
              </a:rPr>
              <a:t>больнице </a:t>
            </a:r>
            <a:endParaRPr lang="ru-RU" sz="3200" dirty="0">
              <a:solidFill>
                <a:schemeClr val="tx1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Создать </a:t>
            </a:r>
            <a:r>
              <a:rPr lang="ru-RU" sz="3200" b="1" dirty="0">
                <a:solidFill>
                  <a:schemeClr val="tx1"/>
                </a:solidFill>
              </a:rPr>
              <a:t>рабочую группу</a:t>
            </a:r>
            <a:endParaRPr lang="ru-RU" sz="3200" dirty="0">
              <a:solidFill>
                <a:schemeClr val="tx1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</a:rPr>
              <a:t>Назначить ответственных </a:t>
            </a:r>
            <a:r>
              <a:rPr lang="ru-RU" sz="3200" b="1" dirty="0">
                <a:solidFill>
                  <a:schemeClr val="tx1"/>
                </a:solidFill>
              </a:rPr>
              <a:t>за организационные и технические вопросы</a:t>
            </a:r>
            <a:endParaRPr lang="ru-RU" sz="3200" dirty="0">
              <a:solidFill>
                <a:schemeClr val="tx1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3200" b="1" dirty="0">
                <a:solidFill>
                  <a:schemeClr val="tx1"/>
                </a:solidFill>
              </a:rPr>
              <a:t>Разработать план мероприятий по внедрению проекта «</a:t>
            </a:r>
            <a:r>
              <a:rPr lang="ru-RU" sz="3200" b="1" dirty="0" smtClean="0">
                <a:solidFill>
                  <a:schemeClr val="tx1"/>
                </a:solidFill>
              </a:rPr>
              <a:t>Лекарства. </a:t>
            </a:r>
            <a:r>
              <a:rPr lang="ru-RU" sz="3200" b="1" dirty="0">
                <a:solidFill>
                  <a:schemeClr val="tx1"/>
                </a:solidFill>
              </a:rPr>
              <a:t>Качество и безопасность»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95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077" y="260648"/>
            <a:ext cx="864096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/>
              <a:t>РОССИЙСКАЯ  ФЕДЕРАЦИЯ</a:t>
            </a:r>
            <a:endParaRPr lang="ru-RU" sz="1000" dirty="0"/>
          </a:p>
          <a:p>
            <a:r>
              <a:rPr lang="ru-RU" sz="1000" b="1" dirty="0"/>
              <a:t>ИРКУТСКАЯ ОБЛАСТЬ</a:t>
            </a:r>
            <a:endParaRPr lang="ru-RU" sz="1000" dirty="0"/>
          </a:p>
          <a:p>
            <a:r>
              <a:rPr lang="ru-RU" sz="1000" dirty="0"/>
              <a:t> </a:t>
            </a:r>
          </a:p>
          <a:p>
            <a:r>
              <a:rPr lang="ru-RU" sz="1000" b="1" dirty="0"/>
              <a:t>ОБЛАСТНОЕ ГОСУДАРСТВЕННОЕ БЮДЖЕТНОЕ УЧРЕЖДЕНИЕ ЗДРАВООХРАНЕНИЯ</a:t>
            </a:r>
            <a:endParaRPr lang="ru-RU" sz="1000" dirty="0"/>
          </a:p>
          <a:p>
            <a:r>
              <a:rPr lang="ru-RU" sz="1000" b="1" dirty="0"/>
              <a:t>«БРАТСКАЯ ДЕТСКАЯ ГОРОДСКАЯ БОЛЬНИЦА»</a:t>
            </a:r>
            <a:endParaRPr lang="ru-RU" sz="1000" dirty="0"/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b="1" dirty="0"/>
              <a:t>ПРИКАЗ №  432</a:t>
            </a:r>
            <a:endParaRPr lang="ru-RU" sz="1000" dirty="0"/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от «_13_» _12_ 2017 г.                                              	                                          г. Братск</a:t>
            </a:r>
          </a:p>
          <a:p>
            <a:r>
              <a:rPr lang="ru-RU" sz="1000" dirty="0"/>
              <a:t>« О создании рабочей группы</a:t>
            </a:r>
          </a:p>
          <a:p>
            <a:r>
              <a:rPr lang="ru-RU" sz="1000" dirty="0"/>
              <a:t> по внедрению проекта «Лекарство. Качество и безопасность»</a:t>
            </a:r>
          </a:p>
          <a:p>
            <a:r>
              <a:rPr lang="ru-RU" sz="1000" dirty="0"/>
              <a:t> в ОГБУЗ «Братская детская городская больница»</a:t>
            </a:r>
          </a:p>
          <a:p>
            <a:r>
              <a:rPr lang="ru-RU" sz="1000" dirty="0"/>
              <a:t>       </a:t>
            </a:r>
          </a:p>
          <a:p>
            <a:r>
              <a:rPr lang="ru-RU" sz="1000" dirty="0"/>
              <a:t>С целью внедрения проекта "Внедрение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препаратов" (краткое наименование проекта – «Лекарство. Качество и безопасность»), руководствуясь 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Постановлением Правительства РФ  от 24 января 2017 г. N 62 "О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применения"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000" dirty="0">
                <a:solidFill>
                  <a:schemeClr val="tx1"/>
                </a:solidFill>
              </a:rPr>
              <a:t>приказом </a:t>
            </a:r>
            <a:r>
              <a:rPr lang="ru-RU" sz="1000" dirty="0"/>
              <a:t>Министерства здравоохранения Российской Федерации от 30.11.2015 г. № 866 «Об утверждении концепции создания Федеральной государственной информационной системы мониторинга движения лекарственных препаратов от производителя до конечного потребителя с использованием маркировки,  п.3.6, п/п 5, часть 3 Устава ОГБУЗ «Братская детская городская больница»,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ПРИКАЗЫВАЮ:</a:t>
            </a:r>
          </a:p>
          <a:p>
            <a:pPr lvl="0"/>
            <a:r>
              <a:rPr lang="ru-RU" sz="1000" dirty="0"/>
              <a:t>Создать  рабочую  группу  по внедрению проекта «Лекарство. Качество безопасность» в ОГБУЗ «Братская детская городская больница» в составе:</a:t>
            </a:r>
          </a:p>
          <a:p>
            <a:pPr lvl="0"/>
            <a:r>
              <a:rPr lang="ru-RU" sz="1000" dirty="0"/>
              <a:t>Андреева </a:t>
            </a:r>
            <a:r>
              <a:rPr lang="ru-RU" sz="1000" dirty="0" err="1"/>
              <a:t>Г.В</a:t>
            </a:r>
            <a:r>
              <a:rPr lang="ru-RU" sz="1000" dirty="0"/>
              <a:t>. – главный врач – председатель рабочей группы</a:t>
            </a:r>
          </a:p>
          <a:p>
            <a:pPr lvl="0"/>
            <a:r>
              <a:rPr lang="ru-RU" sz="1000" dirty="0"/>
              <a:t>Мельник </a:t>
            </a:r>
            <a:r>
              <a:rPr lang="ru-RU" sz="1000" dirty="0" err="1"/>
              <a:t>И.С</a:t>
            </a:r>
            <a:r>
              <a:rPr lang="ru-RU" sz="1000" dirty="0"/>
              <a:t>. -  заместитель главного врача по организационно – методической работе</a:t>
            </a:r>
          </a:p>
          <a:p>
            <a:pPr lvl="0"/>
            <a:r>
              <a:rPr lang="ru-RU" sz="1000" dirty="0"/>
              <a:t>Синицына Т.Н. – заведующая аптекой</a:t>
            </a:r>
          </a:p>
          <a:p>
            <a:pPr lvl="0"/>
            <a:r>
              <a:rPr lang="ru-RU" sz="1000" dirty="0" err="1"/>
              <a:t>Шаранина</a:t>
            </a:r>
            <a:r>
              <a:rPr lang="ru-RU" sz="1000" dirty="0"/>
              <a:t> </a:t>
            </a:r>
            <a:r>
              <a:rPr lang="ru-RU" sz="1000" dirty="0" err="1"/>
              <a:t>О.Г</a:t>
            </a:r>
            <a:r>
              <a:rPr lang="ru-RU" sz="1000" dirty="0"/>
              <a:t>. – начальник отдела АСУ</a:t>
            </a:r>
          </a:p>
          <a:p>
            <a:pPr lvl="0"/>
            <a:r>
              <a:rPr lang="ru-RU" sz="1000" dirty="0"/>
              <a:t>Хомченко </a:t>
            </a:r>
            <a:r>
              <a:rPr lang="ru-RU" sz="1000" dirty="0" err="1"/>
              <a:t>В.И</a:t>
            </a:r>
            <a:r>
              <a:rPr lang="ru-RU" sz="1000" dirty="0"/>
              <a:t>. – ведущий программист</a:t>
            </a:r>
          </a:p>
          <a:p>
            <a:pPr lvl="0"/>
            <a:r>
              <a:rPr lang="ru-RU" sz="1000" dirty="0"/>
              <a:t>Рабочей группе подготовить план мероприятий по внедрению проекта «Лекарство. Качество и безопасность» до 15. 12.2017 г.</a:t>
            </a:r>
          </a:p>
          <a:p>
            <a:pPr lvl="0"/>
            <a:r>
              <a:rPr lang="ru-RU" sz="1000" dirty="0"/>
              <a:t>Назначить ответственными исполнителями по разработке мероприятий:</a:t>
            </a:r>
          </a:p>
          <a:p>
            <a:pPr lvl="1"/>
            <a:r>
              <a:rPr lang="ru-RU" sz="1000" dirty="0"/>
              <a:t>Мельник </a:t>
            </a:r>
            <a:r>
              <a:rPr lang="ru-RU" sz="1000" dirty="0" err="1"/>
              <a:t>И.С</a:t>
            </a:r>
            <a:r>
              <a:rPr lang="ru-RU" sz="1000" dirty="0"/>
              <a:t>. – заместителя главного врача по </a:t>
            </a:r>
            <a:r>
              <a:rPr lang="ru-RU" sz="1000" dirty="0" err="1"/>
              <a:t>ОМР</a:t>
            </a:r>
            <a:r>
              <a:rPr lang="ru-RU" sz="1000" dirty="0"/>
              <a:t> – в целом по проекту.</a:t>
            </a:r>
          </a:p>
          <a:p>
            <a:pPr lvl="1"/>
            <a:r>
              <a:rPr lang="ru-RU" sz="1000" dirty="0" err="1"/>
              <a:t>Шаранину</a:t>
            </a:r>
            <a:r>
              <a:rPr lang="ru-RU" sz="1000" dirty="0"/>
              <a:t> </a:t>
            </a:r>
            <a:r>
              <a:rPr lang="ru-RU" sz="1000" dirty="0" err="1"/>
              <a:t>О.Г</a:t>
            </a:r>
            <a:r>
              <a:rPr lang="ru-RU" sz="1000" dirty="0"/>
              <a:t>. – начальника отдела АСУ, Хомченко </a:t>
            </a:r>
            <a:r>
              <a:rPr lang="ru-RU" sz="1000" dirty="0" err="1"/>
              <a:t>В.И</a:t>
            </a:r>
            <a:r>
              <a:rPr lang="ru-RU" sz="1000" dirty="0"/>
              <a:t>. –ведущего программиста -  по вопросам программного, технического обеспечения проекта.</a:t>
            </a:r>
          </a:p>
          <a:p>
            <a:pPr lvl="1"/>
            <a:r>
              <a:rPr lang="ru-RU" sz="1000" dirty="0"/>
              <a:t>Синицыну Т.Н. – заведующую аптекой – по вопросам реализации проекта «Лекарство. Качество и безопасность» в ОГБУЗ «Братская детская городская больница».</a:t>
            </a:r>
          </a:p>
          <a:p>
            <a:pPr lvl="0"/>
            <a:r>
              <a:rPr lang="ru-RU" sz="1000" dirty="0"/>
              <a:t>Контроль исполнения  приказа оставляю за собой.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  Главный  врач                                                                            Г. В. Андреева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28800"/>
            <a:ext cx="86781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/>
              <a:t>Постановление правительства Российской Федерации №62 от 24.01.2017 г. 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</a:t>
            </a:r>
            <a:r>
              <a:rPr lang="ru-RU" sz="2400" b="1" dirty="0" smtClean="0"/>
              <a:t>»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/>
              <a:t>Постановление Правительства РФ от 30.12.2017 N 1715</a:t>
            </a:r>
            <a:br>
              <a:rPr lang="ru-RU" sz="2400" b="1" dirty="0" smtClean="0"/>
            </a:br>
            <a:r>
              <a:rPr lang="ru-RU" sz="2400" b="1" dirty="0" smtClean="0"/>
              <a:t>"О внесении изменений в постановление Правительства Российской Федерации от 24 января 2017 г. N 62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/>
              <a:t>Федеральный закон от 28.12.2017 N 425-ФЗ</a:t>
            </a:r>
            <a:br>
              <a:rPr lang="ru-RU" sz="2400" b="1" dirty="0" smtClean="0"/>
            </a:br>
            <a:r>
              <a:rPr lang="ru-RU" sz="2400" b="1" dirty="0" smtClean="0"/>
              <a:t>"О внесении изменений в Федеральный закон "Об обращении лекарственных средств»</a:t>
            </a:r>
            <a:r>
              <a:rPr lang="ru-RU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5" cy="4786346"/>
          </a:xfrm>
        </p:spPr>
        <p:txBody>
          <a:bodyPr>
            <a:normAutofit/>
          </a:bodyPr>
          <a:lstStyle/>
          <a:p>
            <a:pPr marL="457200" indent="-457200"/>
            <a:endParaRPr lang="ru-RU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b="1" dirty="0" smtClean="0">
                <a:solidFill>
                  <a:schemeClr val="tx1"/>
                </a:solidFill>
              </a:rPr>
              <a:t>Методические рекомендации для проведения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применения, находящихся в гражданском обороте на территории Российской Федерации от 28.02.2017 г.,</a:t>
            </a:r>
          </a:p>
          <a:p>
            <a:pPr marL="457200" indent="-457200"/>
            <a:r>
              <a:rPr lang="ru-RU" b="1" dirty="0" smtClean="0">
                <a:solidFill>
                  <a:schemeClr val="tx1"/>
                </a:solidFill>
              </a:rPr>
              <a:t>Схема работы с ИС "Маркировка" для медицинских организаций</a:t>
            </a:r>
          </a:p>
          <a:p>
            <a:pPr marL="457200" indent="-457200"/>
            <a:r>
              <a:rPr lang="ru-RU" b="1" dirty="0" smtClean="0">
                <a:solidFill>
                  <a:schemeClr val="tx1"/>
                </a:solidFill>
              </a:rPr>
              <a:t>Руководство пользователя личного кабинета участника обращения лекарственных препаратов.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0" y="188640"/>
            <a:ext cx="86919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5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96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 acer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5020"/>
            <a:ext cx="6336703" cy="66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Способы </a:t>
            </a:r>
            <a:r>
              <a:rPr lang="ru-RU" sz="3600" dirty="0"/>
              <a:t>передачи данных в </a:t>
            </a:r>
            <a:r>
              <a:rPr lang="ru-RU" sz="3600" dirty="0" err="1"/>
              <a:t>ИС</a:t>
            </a:r>
            <a:r>
              <a:rPr lang="ru-RU" sz="3600" dirty="0"/>
              <a:t> Маркировка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Личный кабинет в </a:t>
            </a:r>
            <a:r>
              <a:rPr lang="ru-RU" sz="3200" b="1" dirty="0" err="1"/>
              <a:t>ИС</a:t>
            </a:r>
            <a:r>
              <a:rPr lang="ru-RU" sz="3200" b="1" dirty="0"/>
              <a:t> Маркировка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Передача данных через </a:t>
            </a:r>
            <a:r>
              <a:rPr lang="ru-RU" sz="3200" b="1" dirty="0" smtClean="0"/>
              <a:t>Универсальную </a:t>
            </a:r>
            <a:r>
              <a:rPr lang="ru-RU" sz="3200" b="1" dirty="0"/>
              <a:t>систему </a:t>
            </a:r>
            <a:r>
              <a:rPr lang="ru-RU" sz="3200" b="1" dirty="0" smtClean="0"/>
              <a:t>обмена </a:t>
            </a:r>
            <a:r>
              <a:rPr lang="en-US" sz="3200" b="1" dirty="0" smtClean="0"/>
              <a:t>(</a:t>
            </a:r>
            <a:r>
              <a:rPr lang="ru-RU" sz="3200" b="1" dirty="0" err="1" smtClean="0"/>
              <a:t>УСО</a:t>
            </a:r>
            <a:r>
              <a:rPr lang="en-US" sz="3200" b="1" dirty="0" smtClean="0"/>
              <a:t>)</a:t>
            </a:r>
            <a:endParaRPr lang="ru-RU" sz="3200" b="1" dirty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/>
              <a:t>Передача данных с помощью </a:t>
            </a:r>
            <a:r>
              <a:rPr lang="ru-RU" sz="3200" b="1" dirty="0" smtClean="0"/>
              <a:t>аппаратно-программного </a:t>
            </a:r>
            <a:r>
              <a:rPr lang="ru-RU" sz="3200" b="1" dirty="0"/>
              <a:t>интерфейса </a:t>
            </a:r>
            <a:r>
              <a:rPr lang="en-US" sz="3200" b="1" dirty="0" smtClean="0"/>
              <a:t>(</a:t>
            </a:r>
            <a:r>
              <a:rPr lang="ru-RU" sz="3200" b="1" dirty="0" smtClean="0"/>
              <a:t>АР</a:t>
            </a:r>
            <a:r>
              <a:rPr lang="en-US" sz="3200" b="1" dirty="0" smtClean="0"/>
              <a:t>I)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191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357430"/>
            <a:ext cx="8572559" cy="376873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«1С Медицина. Больничная Аптека-заполнение </a:t>
            </a:r>
            <a:r>
              <a:rPr lang="ru-RU" sz="4400" b="1" dirty="0" err="1">
                <a:solidFill>
                  <a:schemeClr val="tx1"/>
                </a:solidFill>
              </a:rPr>
              <a:t>НСИ</a:t>
            </a:r>
            <a:r>
              <a:rPr lang="ru-RU" sz="4400" b="1" dirty="0">
                <a:solidFill>
                  <a:schemeClr val="tx1"/>
                </a:solidFill>
              </a:rPr>
              <a:t>» </a:t>
            </a:r>
            <a:r>
              <a:rPr lang="ru-RU" sz="4400" b="1" dirty="0" smtClean="0">
                <a:solidFill>
                  <a:schemeClr val="tx1"/>
                </a:solidFill>
              </a:rPr>
              <a:t>редакция </a:t>
            </a:r>
            <a:r>
              <a:rPr lang="ru-RU" sz="4400" b="1" dirty="0">
                <a:solidFill>
                  <a:schemeClr val="tx1"/>
                </a:solidFill>
              </a:rPr>
              <a:t>2.0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17632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Программный </a:t>
            </a:r>
            <a:r>
              <a:rPr lang="ru-RU" sz="3200" dirty="0"/>
              <a:t>продукт для учета лекарственных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20077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357430"/>
            <a:ext cx="8715435" cy="4143404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r>
              <a:rPr lang="ru-RU" sz="2800" b="1" dirty="0">
                <a:solidFill>
                  <a:schemeClr val="tx1"/>
                </a:solidFill>
              </a:rPr>
              <a:t>) </a:t>
            </a:r>
            <a:r>
              <a:rPr lang="ru-RU" sz="2800" b="1" dirty="0" smtClean="0">
                <a:solidFill>
                  <a:schemeClr val="tx1"/>
                </a:solidFill>
              </a:rPr>
              <a:t>Персональный компьютер </a:t>
            </a:r>
            <a:r>
              <a:rPr lang="ru-RU" sz="2800" b="1" dirty="0">
                <a:solidFill>
                  <a:schemeClr val="tx1"/>
                </a:solidFill>
              </a:rPr>
              <a:t>(операционная система </a:t>
            </a:r>
            <a:r>
              <a:rPr lang="ru-RU" sz="2800" b="1" dirty="0" err="1">
                <a:solidFill>
                  <a:schemeClr val="tx1"/>
                </a:solidFill>
              </a:rPr>
              <a:t>Windows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XP</a:t>
            </a:r>
            <a:r>
              <a:rPr lang="ru-RU" sz="2800" b="1" dirty="0">
                <a:solidFill>
                  <a:schemeClr val="tx1"/>
                </a:solidFill>
              </a:rPr>
              <a:t>).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2) </a:t>
            </a:r>
            <a:r>
              <a:rPr lang="ru-RU" sz="2800" b="1" dirty="0" smtClean="0">
                <a:solidFill>
                  <a:schemeClr val="tx1"/>
                </a:solidFill>
              </a:rPr>
              <a:t>Программное обеспечение: «1С Медицина</a:t>
            </a:r>
            <a:r>
              <a:rPr lang="ru-RU" sz="2800" b="1" dirty="0">
                <a:solidFill>
                  <a:schemeClr val="tx1"/>
                </a:solidFill>
              </a:rPr>
              <a:t>. Больничная </a:t>
            </a:r>
            <a:r>
              <a:rPr lang="ru-RU" sz="2800" b="1" dirty="0" smtClean="0">
                <a:solidFill>
                  <a:schemeClr val="tx1"/>
                </a:solidFill>
              </a:rPr>
              <a:t>Аптека-заполнение </a:t>
            </a:r>
            <a:r>
              <a:rPr lang="ru-RU" sz="2800" b="1" dirty="0" err="1" smtClean="0">
                <a:solidFill>
                  <a:schemeClr val="tx1"/>
                </a:solidFill>
              </a:rPr>
              <a:t>НСИ</a:t>
            </a:r>
            <a:r>
              <a:rPr lang="ru-RU" sz="2800" b="1" dirty="0" smtClean="0">
                <a:solidFill>
                  <a:schemeClr val="tx1"/>
                </a:solidFill>
              </a:rPr>
              <a:t>» </a:t>
            </a:r>
            <a:r>
              <a:rPr lang="ru-RU" sz="2800" b="1" dirty="0">
                <a:solidFill>
                  <a:schemeClr val="tx1"/>
                </a:solidFill>
              </a:rPr>
              <a:t>ред. </a:t>
            </a:r>
            <a:r>
              <a:rPr lang="ru-RU" sz="2800" b="1" dirty="0" smtClean="0">
                <a:solidFill>
                  <a:schemeClr val="tx1"/>
                </a:solidFill>
              </a:rPr>
              <a:t>2.0 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3) </a:t>
            </a:r>
            <a:r>
              <a:rPr lang="ru-RU" sz="2800" b="1" dirty="0" err="1">
                <a:solidFill>
                  <a:schemeClr val="tx1"/>
                </a:solidFill>
              </a:rPr>
              <a:t>КриптоПРО</a:t>
            </a:r>
            <a:r>
              <a:rPr lang="ru-RU" sz="2800" b="1" dirty="0">
                <a:solidFill>
                  <a:schemeClr val="tx1"/>
                </a:solidFill>
              </a:rPr>
              <a:t> 3.9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4) </a:t>
            </a:r>
            <a:r>
              <a:rPr lang="ru-RU" sz="2800" b="1" dirty="0" smtClean="0">
                <a:solidFill>
                  <a:schemeClr val="tx1"/>
                </a:solidFill>
              </a:rPr>
              <a:t>Усиленная квалифицированная электронная подпись 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5) </a:t>
            </a:r>
            <a:r>
              <a:rPr lang="ru-RU" sz="2800" b="1" dirty="0" smtClean="0">
                <a:solidFill>
                  <a:schemeClr val="tx1"/>
                </a:solidFill>
              </a:rPr>
              <a:t>Сканер </a:t>
            </a:r>
            <a:r>
              <a:rPr lang="ru-RU" sz="2800" b="1" dirty="0">
                <a:solidFill>
                  <a:schemeClr val="tx1"/>
                </a:solidFill>
              </a:rPr>
              <a:t>штрих-кодов </a:t>
            </a:r>
            <a:r>
              <a:rPr lang="ru-RU" sz="2800" b="1" dirty="0" err="1">
                <a:solidFill>
                  <a:schemeClr val="tx1"/>
                </a:solidFill>
              </a:rPr>
              <a:t>Datalogic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Gryphon</a:t>
            </a:r>
            <a:r>
              <a:rPr lang="ru-RU" sz="2800" b="1" dirty="0">
                <a:solidFill>
                  <a:schemeClr val="tx1"/>
                </a:solidFill>
              </a:rPr>
              <a:t> GD4400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Оборудование </a:t>
            </a:r>
            <a:r>
              <a:rPr lang="ru-RU" b="1" dirty="0" smtClean="0">
                <a:solidFill>
                  <a:schemeClr val="tx1"/>
                </a:solidFill>
              </a:rPr>
              <a:t>рабочего места </a:t>
            </a:r>
            <a:r>
              <a:rPr lang="ru-RU" b="1" dirty="0">
                <a:solidFill>
                  <a:schemeClr val="tx1"/>
                </a:solidFill>
              </a:rPr>
              <a:t>сотрудника в больничной аптеке 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Маркировка лекарственных препаратов контрольными (идентификационными) знаками,  будет проводится производителями лекарственных препаратов с использованием двухмерного штрихового кода. Он еще называется  </a:t>
            </a:r>
            <a:r>
              <a:rPr lang="ru-RU" sz="3200" b="1" dirty="0" err="1">
                <a:solidFill>
                  <a:schemeClr val="tx1"/>
                </a:solidFill>
              </a:rPr>
              <a:t>QR</a:t>
            </a:r>
            <a:r>
              <a:rPr lang="ru-RU" sz="3200" b="1" dirty="0">
                <a:solidFill>
                  <a:schemeClr val="tx1"/>
                </a:solidFill>
              </a:rPr>
              <a:t>-код, </a:t>
            </a:r>
            <a:r>
              <a:rPr lang="ru-RU" sz="3200" b="1" dirty="0" err="1">
                <a:solidFill>
                  <a:schemeClr val="tx1"/>
                </a:solidFill>
              </a:rPr>
              <a:t>двухматричный</a:t>
            </a:r>
            <a:r>
              <a:rPr lang="ru-RU" sz="3200" b="1" dirty="0">
                <a:solidFill>
                  <a:schemeClr val="tx1"/>
                </a:solidFill>
              </a:rPr>
              <a:t> код, </a:t>
            </a:r>
            <a:r>
              <a:rPr lang="ru-RU" sz="3200" b="1" dirty="0" err="1">
                <a:solidFill>
                  <a:schemeClr val="tx1"/>
                </a:solidFill>
              </a:rPr>
              <a:t>КИЗ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9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771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Заявка </a:t>
            </a:r>
            <a:r>
              <a:rPr lang="ru-RU" sz="3200" b="1" dirty="0" smtClean="0"/>
              <a:t>оформляется </a:t>
            </a:r>
            <a:r>
              <a:rPr lang="ru-RU" sz="3200" b="1" dirty="0"/>
              <a:t>в </a:t>
            </a:r>
            <a:r>
              <a:rPr lang="ru-RU" sz="3200" b="1" dirty="0" err="1"/>
              <a:t>ИС</a:t>
            </a:r>
            <a:r>
              <a:rPr lang="ru-RU" sz="3200" b="1" dirty="0"/>
              <a:t> «Маркировка» в электронном виде. </a:t>
            </a:r>
            <a:r>
              <a:rPr lang="ru-RU" sz="3200" b="1" dirty="0" smtClean="0"/>
              <a:t>Медицинские организации, </a:t>
            </a:r>
            <a:r>
              <a:rPr lang="ru-RU" sz="3200" b="1" dirty="0"/>
              <a:t>подписывают заявку усиленной квалифицированной электронной подписью, оформленной на руководителя </a:t>
            </a:r>
            <a:r>
              <a:rPr lang="ru-RU" sz="3200" b="1" dirty="0" smtClean="0"/>
              <a:t>организации.</a:t>
            </a:r>
          </a:p>
          <a:p>
            <a:r>
              <a:rPr lang="ru-RU" sz="3200" b="1" dirty="0" smtClean="0"/>
              <a:t>Сертификат </a:t>
            </a:r>
            <a:r>
              <a:rPr lang="ru-RU" sz="3200" b="1" dirty="0"/>
              <a:t>должен содержать </a:t>
            </a:r>
          </a:p>
          <a:p>
            <a:r>
              <a:rPr lang="ru-RU" sz="3200" b="1" dirty="0" smtClean="0"/>
              <a:t>полное </a:t>
            </a:r>
            <a:r>
              <a:rPr lang="ru-RU" sz="3200" b="1" dirty="0"/>
              <a:t>соответствие ФИО руководителя и ИНН организации, указанные в </a:t>
            </a:r>
            <a:r>
              <a:rPr lang="ru-RU" sz="3200" b="1" dirty="0" err="1"/>
              <a:t>УКЭП</a:t>
            </a:r>
            <a:r>
              <a:rPr lang="ru-RU" sz="3200" b="1" dirty="0"/>
              <a:t>, сведениям, внесенным в </a:t>
            </a:r>
            <a:r>
              <a:rPr lang="ru-RU" sz="3200" b="1" dirty="0" err="1"/>
              <a:t>ЕГРЮЛ</a:t>
            </a:r>
            <a:r>
              <a:rPr lang="ru-RU" sz="3200" b="1" dirty="0"/>
              <a:t>/</a:t>
            </a:r>
            <a:r>
              <a:rPr lang="ru-RU" sz="3200" b="1" dirty="0" err="1"/>
              <a:t>ЕГРИП</a:t>
            </a:r>
            <a:endParaRPr lang="ru-RU" sz="3200" b="1" dirty="0"/>
          </a:p>
          <a:p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в </a:t>
            </a:r>
            <a:r>
              <a:rPr lang="ru-RU" dirty="0" err="1"/>
              <a:t>ИС</a:t>
            </a:r>
            <a:r>
              <a:rPr lang="ru-RU" dirty="0"/>
              <a:t> «Маркировка»</a:t>
            </a:r>
          </a:p>
        </p:txBody>
      </p:sp>
    </p:spTree>
    <p:extLst>
      <p:ext uri="{BB962C8B-B14F-4D97-AF65-F5344CB8AC3E}">
        <p14:creationId xmlns:p14="http://schemas.microsoft.com/office/powerpoint/2010/main" val="17961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9"/>
            <a:ext cx="8568951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Если </a:t>
            </a:r>
            <a:r>
              <a:rPr lang="ru-RU" sz="3200" b="1" dirty="0">
                <a:solidFill>
                  <a:schemeClr val="tx1"/>
                </a:solidFill>
              </a:rPr>
              <a:t>у </a:t>
            </a:r>
            <a:r>
              <a:rPr lang="ru-RU" sz="3200" b="1" dirty="0" smtClean="0">
                <a:solidFill>
                  <a:schemeClr val="tx1"/>
                </a:solidFill>
              </a:rPr>
              <a:t>руководителя Вашей </a:t>
            </a:r>
            <a:r>
              <a:rPr lang="ru-RU" sz="3200" b="1" dirty="0">
                <a:solidFill>
                  <a:schemeClr val="tx1"/>
                </a:solidFill>
              </a:rPr>
              <a:t>организации нет электронной цифровой подписи, то ее можно оформить в одном из удостоверяющих центров, аккредитованных </a:t>
            </a:r>
            <a:r>
              <a:rPr lang="ru-RU" sz="3200" b="1" dirty="0" err="1">
                <a:solidFill>
                  <a:schemeClr val="tx1"/>
                </a:solidFill>
              </a:rPr>
              <a:t>Минкомсвязи</a:t>
            </a:r>
            <a:r>
              <a:rPr lang="ru-RU" sz="3200" b="1" dirty="0">
                <a:solidFill>
                  <a:schemeClr val="tx1"/>
                </a:solidFill>
              </a:rPr>
              <a:t> России. Перечень аккредитованных удостоверяющих центров можно найти по адресу: https://minsvyaz.ru/ru/activity/govservices/2</a:t>
            </a:r>
          </a:p>
        </p:txBody>
      </p:sp>
    </p:spTree>
    <p:extLst>
      <p:ext uri="{BB962C8B-B14F-4D97-AF65-F5344CB8AC3E}">
        <p14:creationId xmlns:p14="http://schemas.microsoft.com/office/powerpoint/2010/main" val="38938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1" y="1916832"/>
            <a:ext cx="8640960" cy="482453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Р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800" b="1" dirty="0" smtClean="0">
                <a:solidFill>
                  <a:prstClr val="black"/>
                </a:solidFill>
                <a:cs typeface="Times New Roman" pitchFamily="18" charset="0"/>
              </a:rPr>
              <a:t>Регистрация </a:t>
            </a:r>
            <a:r>
              <a:rPr lang="ru-RU" sz="4800" b="1" dirty="0">
                <a:solidFill>
                  <a:prstClr val="black"/>
                </a:solidFill>
                <a:cs typeface="Times New Roman" pitchFamily="18" charset="0"/>
              </a:rPr>
              <a:t>происходит на сайте </a:t>
            </a:r>
            <a:r>
              <a:rPr lang="en-US" sz="4800" b="1" dirty="0">
                <a:solidFill>
                  <a:prstClr val="black"/>
                </a:solidFill>
                <a:cs typeface="Times New Roman" pitchFamily="18" charset="0"/>
              </a:rPr>
              <a:t>http://mdlp.markirovka.nalog.ru</a:t>
            </a:r>
            <a:endParaRPr lang="ru-RU" sz="48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Регистрация </a:t>
            </a:r>
            <a:r>
              <a:rPr lang="ru-RU" dirty="0"/>
              <a:t>в </a:t>
            </a:r>
            <a:r>
              <a:rPr lang="ru-RU" dirty="0" err="1"/>
              <a:t>ИС</a:t>
            </a:r>
            <a:r>
              <a:rPr lang="ru-RU" dirty="0"/>
              <a:t> «Маркировка»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234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3924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7722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65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1" cy="4464496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24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5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9033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Если все данные указаны верно, то на указанный электронный адрес придет письмо в котором будут содержаться логин и пароль для входа в </a:t>
            </a:r>
            <a:r>
              <a:rPr lang="ru-RU" sz="3600" b="1" dirty="0" err="1" smtClean="0"/>
              <a:t>ИС</a:t>
            </a:r>
            <a:r>
              <a:rPr lang="ru-RU" sz="3600" b="1" dirty="0" smtClean="0"/>
              <a:t> </a:t>
            </a:r>
            <a:r>
              <a:rPr lang="ru-RU" sz="3600" b="1" dirty="0"/>
              <a:t>«Маркировка»</a:t>
            </a:r>
          </a:p>
        </p:txBody>
      </p:sp>
    </p:spTree>
    <p:extLst>
      <p:ext uri="{BB962C8B-B14F-4D97-AF65-F5344CB8AC3E}">
        <p14:creationId xmlns:p14="http://schemas.microsoft.com/office/powerpoint/2010/main" val="21090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3412"/>
            <a:ext cx="8992421" cy="632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4176464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Для активации «Личного кабинета» и завершения регистрации в </a:t>
            </a:r>
            <a:r>
              <a:rPr lang="ru-RU" sz="2800" b="1" dirty="0" err="1">
                <a:solidFill>
                  <a:schemeClr val="tx1"/>
                </a:solidFill>
              </a:rPr>
              <a:t>ИС</a:t>
            </a:r>
            <a:r>
              <a:rPr lang="ru-RU" sz="2800" b="1" dirty="0">
                <a:solidFill>
                  <a:schemeClr val="tx1"/>
                </a:solidFill>
              </a:rPr>
              <a:t> «Маркировка» необходимо ввести перечень </a:t>
            </a:r>
            <a:r>
              <a:rPr lang="ru-RU" sz="2800" b="1" dirty="0" smtClean="0">
                <a:solidFill>
                  <a:schemeClr val="tx1"/>
                </a:solidFill>
              </a:rPr>
              <a:t>пользователей</a:t>
            </a:r>
            <a:r>
              <a:rPr lang="ru-RU" sz="2800" b="1" dirty="0">
                <a:solidFill>
                  <a:schemeClr val="tx1"/>
                </a:solidFill>
              </a:rPr>
              <a:t>, уполномоченных осуществлять передачу необходимых сведений в </a:t>
            </a:r>
            <a:r>
              <a:rPr lang="ru-RU" sz="2800" b="1" dirty="0" err="1">
                <a:solidFill>
                  <a:schemeClr val="tx1"/>
                </a:solidFill>
              </a:rPr>
              <a:t>ИС</a:t>
            </a:r>
            <a:r>
              <a:rPr lang="ru-RU" sz="2800" b="1" dirty="0">
                <a:solidFill>
                  <a:schemeClr val="tx1"/>
                </a:solidFill>
              </a:rPr>
              <a:t> «Маркировка» от </a:t>
            </a:r>
            <a:r>
              <a:rPr lang="ru-RU" sz="2800" b="1" dirty="0" smtClean="0">
                <a:solidFill>
                  <a:schemeClr val="tx1"/>
                </a:solidFill>
              </a:rPr>
              <a:t>имени медицинской организации 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Одновременно с этим </a:t>
            </a:r>
            <a:r>
              <a:rPr lang="ru-RU" sz="2800" b="1" dirty="0" smtClean="0">
                <a:solidFill>
                  <a:schemeClr val="tx1"/>
                </a:solidFill>
              </a:rPr>
              <a:t> необходимо указать </a:t>
            </a:r>
            <a:r>
              <a:rPr lang="ru-RU" sz="2800" b="1" dirty="0">
                <a:solidFill>
                  <a:schemeClr val="tx1"/>
                </a:solidFill>
              </a:rPr>
              <a:t>сведения о выданных усиленных квалифицированных электронных подписей на пользователей, уполномоченных осуществлять передачу необходимых сведений в </a:t>
            </a:r>
            <a:r>
              <a:rPr lang="ru-RU" sz="2800" b="1" dirty="0" err="1">
                <a:solidFill>
                  <a:schemeClr val="tx1"/>
                </a:solidFill>
              </a:rPr>
              <a:t>ИС</a:t>
            </a:r>
            <a:r>
              <a:rPr lang="ru-RU" sz="2800" b="1" dirty="0">
                <a:solidFill>
                  <a:schemeClr val="tx1"/>
                </a:solidFill>
              </a:rPr>
              <a:t> «</a:t>
            </a:r>
            <a:r>
              <a:rPr lang="ru-RU" sz="2800" b="1" dirty="0" smtClean="0">
                <a:solidFill>
                  <a:schemeClr val="tx1"/>
                </a:solidFill>
              </a:rPr>
              <a:t>Маркировка»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640960" cy="345069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Каждой упаковке лекарственного препарата присваивается  свой </a:t>
            </a:r>
            <a:r>
              <a:rPr lang="ru-RU" sz="5400" b="1" dirty="0">
                <a:solidFill>
                  <a:schemeClr val="tx1"/>
                </a:solidFill>
              </a:rPr>
              <a:t>индивидуальный  </a:t>
            </a:r>
            <a:r>
              <a:rPr lang="ru-RU" sz="5400" b="1" dirty="0" err="1" smtClean="0">
                <a:solidFill>
                  <a:schemeClr val="tx1"/>
                </a:solidFill>
              </a:rPr>
              <a:t>КИЗ</a:t>
            </a:r>
            <a:r>
              <a:rPr lang="ru-RU" sz="5400" b="1" dirty="0" smtClean="0">
                <a:solidFill>
                  <a:schemeClr val="tx1"/>
                </a:solidFill>
              </a:rPr>
              <a:t>. 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88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Личный кабинет в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«Маркировка</a:t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 получения товара в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Маркировка</a:t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59" cy="443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Личный кабинет в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Маркировка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Передача данных о полученном товаре в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Маркировка. Получение результата проверки.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59" cy="42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6561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Передача данных о полученном товаре в </a:t>
            </a:r>
            <a:r>
              <a:rPr lang="ru-RU" sz="2800" dirty="0" err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ИС</a:t>
            </a:r>
            <a:r>
              <a:rPr lang="ru-RU" sz="28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 Маркировка. Получение результата проверки. </a:t>
            </a:r>
            <a:br>
              <a:rPr lang="ru-RU" sz="28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798923"/>
            <a:ext cx="8964488" cy="52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38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7" cy="4500594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С </a:t>
            </a:r>
            <a:r>
              <a:rPr lang="ru-RU" sz="3200" b="1" dirty="0">
                <a:solidFill>
                  <a:schemeClr val="tx1"/>
                </a:solidFill>
              </a:rPr>
              <a:t>более подробной информацией о маркировке лекарственных средств можно ознакомиться на сайте Росздравнадзора http://roszdravnadzor.ru/marking</a:t>
            </a:r>
          </a:p>
        </p:txBody>
      </p:sp>
    </p:spTree>
    <p:extLst>
      <p:ext uri="{BB962C8B-B14F-4D97-AF65-F5344CB8AC3E}">
        <p14:creationId xmlns:p14="http://schemas.microsoft.com/office/powerpoint/2010/main" val="1741696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643050"/>
            <a:ext cx="8715436" cy="50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Федеральная служба по надзору в сфере здравоохранения информирует о еженедельном проведении с 01.02.2018 в 12.00 (время московское) </a:t>
            </a:r>
            <a:r>
              <a:rPr lang="ru-RU" sz="3200" b="1" dirty="0" err="1" smtClean="0"/>
              <a:t>вебинаров</a:t>
            </a:r>
            <a:r>
              <a:rPr lang="ru-RU" sz="3200" b="1" dirty="0" smtClean="0"/>
              <a:t> по актуальным вопросам маркировки лекарственных препаратов</a:t>
            </a:r>
          </a:p>
          <a:p>
            <a:r>
              <a:rPr lang="ru-RU" sz="3200" b="1" dirty="0" smtClean="0"/>
              <a:t>Регистрация и подключение участников </a:t>
            </a:r>
            <a:r>
              <a:rPr lang="ru-RU" sz="3200" b="1" dirty="0" err="1" smtClean="0"/>
              <a:t>вебинара</a:t>
            </a:r>
            <a:r>
              <a:rPr lang="ru-RU" sz="3200" b="1" dirty="0" smtClean="0"/>
              <a:t> предусмотрены на </a:t>
            </a:r>
            <a:r>
              <a:rPr lang="ru-RU" sz="3200" b="1" dirty="0" err="1" smtClean="0"/>
              <a:t>интернет-ресурсе</a:t>
            </a:r>
            <a:r>
              <a:rPr lang="ru-RU" sz="3200" b="1" dirty="0" smtClean="0"/>
              <a:t> АО «НПК «Катрен»: https://www.katrenstyle.ru/webinars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890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«Центром </a:t>
            </a:r>
            <a:r>
              <a:rPr lang="ru-RU" sz="3200" b="1" dirty="0"/>
              <a:t>компетенции» на федеральном уровне для медицинских </a:t>
            </a:r>
            <a:r>
              <a:rPr lang="ru-RU" sz="3200" b="1" dirty="0" smtClean="0"/>
              <a:t>организаций является </a:t>
            </a:r>
            <a:r>
              <a:rPr lang="ru-RU" sz="3200" b="1" dirty="0" err="1"/>
              <a:t>ГБУЗ</a:t>
            </a:r>
            <a:r>
              <a:rPr lang="ru-RU" sz="3200" b="1" dirty="0"/>
              <a:t> «Городская клиническая больница </a:t>
            </a:r>
            <a:r>
              <a:rPr lang="ru-RU" sz="3200" b="1" dirty="0" err="1"/>
              <a:t>им.М.П.Кончаловского</a:t>
            </a:r>
            <a:r>
              <a:rPr lang="ru-RU" sz="3200" b="1" dirty="0"/>
              <a:t> Департамента здравоохранения </a:t>
            </a:r>
            <a:r>
              <a:rPr lang="ru-RU" sz="3200" b="1" dirty="0" err="1"/>
              <a:t>г.Москвы</a:t>
            </a:r>
            <a:r>
              <a:rPr lang="ru-RU" sz="3200" b="1" dirty="0"/>
              <a:t>»(</a:t>
            </a:r>
            <a:r>
              <a:rPr lang="ru-RU" sz="3200" b="1" dirty="0" err="1"/>
              <a:t>г.Зеленоград</a:t>
            </a:r>
            <a:r>
              <a:rPr lang="ru-RU" sz="3200" b="1" dirty="0"/>
              <a:t>).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Гриднев </a:t>
            </a:r>
            <a:r>
              <a:rPr lang="ru-RU" sz="3200" b="1" dirty="0"/>
              <a:t>Олег Владимирович,</a:t>
            </a:r>
          </a:p>
          <a:p>
            <a:pPr algn="ctr"/>
            <a:r>
              <a:rPr lang="ru-RU" sz="3200" b="1" dirty="0" smtClean="0"/>
              <a:t>BorschevskayaNA@zdrav.mos.ru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678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48880"/>
            <a:ext cx="8640960" cy="343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7050" algn="ctr">
              <a:lnSpc>
                <a:spcPct val="97000"/>
              </a:lnSpc>
              <a:spcAft>
                <a:spcPts val="2800"/>
              </a:spcAft>
            </a:pPr>
            <a:r>
              <a:rPr lang="ru-RU" sz="2800" b="1" dirty="0" smtClean="0"/>
              <a:t>«</a:t>
            </a:r>
            <a:r>
              <a:rPr lang="ru-RU" sz="3200" b="1" dirty="0" smtClean="0"/>
              <a:t>Центром </a:t>
            </a:r>
            <a:r>
              <a:rPr lang="ru-RU" sz="3200" b="1" dirty="0"/>
              <a:t>компетенции» на </a:t>
            </a:r>
            <a:r>
              <a:rPr lang="ru-RU" sz="3200" b="1" dirty="0" smtClean="0"/>
              <a:t>региональном уровне </a:t>
            </a:r>
            <a:r>
              <a:rPr lang="ru-RU" sz="3200" b="1" dirty="0"/>
              <a:t>для медицинских организаций является </a:t>
            </a:r>
            <a:r>
              <a:rPr lang="ru-RU" sz="3200" b="1" dirty="0" smtClean="0">
                <a:ea typeface="Times New Roman"/>
              </a:rPr>
              <a:t>ГОСУДАРСТВЕННОЕ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>
                <a:ea typeface="Times New Roman"/>
              </a:rPr>
              <a:t>БЮДЖЕТНОЕ УЧРЕЖДЕНИЕ ЗДРАВООХРАНЕНИЯ </a:t>
            </a:r>
            <a:r>
              <a:rPr lang="ru-RU" sz="3200" b="1" dirty="0" smtClean="0">
                <a:ea typeface="Times New Roman"/>
              </a:rPr>
              <a:t>БОЛЬНИЦА </a:t>
            </a:r>
            <a:r>
              <a:rPr lang="ru-RU" sz="3200" b="1" dirty="0">
                <a:ea typeface="Times New Roman"/>
              </a:rPr>
              <a:t>ИРКУТСКАЯ </a:t>
            </a:r>
            <a:r>
              <a:rPr lang="ru-RU" sz="3200" b="1" dirty="0" smtClean="0">
                <a:ea typeface="Times New Roman"/>
              </a:rPr>
              <a:t>ГОСУДАРСТВЕННАЯ </a:t>
            </a:r>
            <a:r>
              <a:rPr lang="ru-RU" sz="3200" b="1" dirty="0">
                <a:ea typeface="Times New Roman"/>
              </a:rPr>
              <a:t>ОБЛАСТНАЯ ДЕТСКАЯ КЛИНИЧЕСКАЯ </a:t>
            </a:r>
          </a:p>
        </p:txBody>
      </p:sp>
    </p:spTree>
    <p:extLst>
      <p:ext uri="{BB962C8B-B14F-4D97-AF65-F5344CB8AC3E}">
        <p14:creationId xmlns:p14="http://schemas.microsoft.com/office/powerpoint/2010/main" val="15358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428868"/>
            <a:ext cx="8643997" cy="407196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«Центром компетенции» в г. Братске и Братском районе для медицинских организаций является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ОГБУЗ «Братская детская городская больница»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47" y="2009304"/>
            <a:ext cx="5413201" cy="448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338328"/>
            <a:ext cx="8435279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767013"/>
            <a:ext cx="82184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188639"/>
            <a:ext cx="8784976" cy="2241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1" y="2429985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35063">
              <a:spcBef>
                <a:spcPct val="50000"/>
              </a:spcBef>
            </a:pP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Штрих-код содержит три </a:t>
            </a:r>
            <a:r>
              <a:rPr lang="ru-RU" sz="1600" b="1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обязательных</a:t>
            </a: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 группы </a:t>
            </a:r>
            <a:r>
              <a:rPr lang="ru-RU" sz="1600" dirty="0" smtClean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данных:</a:t>
            </a:r>
          </a:p>
          <a:p>
            <a:pPr marL="285750" indent="-285750" defTabSz="1135063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Идентификатор применения (01) Идентификационный номер лекарственного изделия (</a:t>
            </a:r>
            <a:r>
              <a:rPr lang="ru-RU" sz="1600" dirty="0" err="1" smtClean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GTIN</a:t>
            </a:r>
            <a:r>
              <a:rPr lang="ru-RU" sz="1600" dirty="0" smtClean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) из 14 символов. Эта группа всегда должна стоять первой.</a:t>
            </a:r>
          </a:p>
          <a:p>
            <a:pPr marL="285750" indent="-285750" algn="just" defTabSz="1135063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21) Индивидуальный серийный номер потребительской упаковки из 13 цифр и букв латиницы. Этот номер генерирует эмитент контрольного идентификационного знака (</a:t>
            </a:r>
            <a:r>
              <a:rPr lang="ru-RU" sz="1600" dirty="0" err="1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КИЗ</a:t>
            </a: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) при помощи генератора случайных чисел. Для каждого </a:t>
            </a:r>
            <a:r>
              <a:rPr lang="ru-RU" sz="1600" dirty="0" err="1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GTIN</a:t>
            </a: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 он остается уникальным в течение 5 лет с момента препарата ввода в оборот и в течение года после истечения срока годности.</a:t>
            </a:r>
          </a:p>
          <a:p>
            <a:pPr marL="285750" indent="-285750" defTabSz="1135063"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(240) Код </a:t>
            </a:r>
            <a:r>
              <a:rPr lang="ru-RU" sz="1600" dirty="0" err="1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ТН</a:t>
            </a: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ВЭД</a:t>
            </a:r>
            <a:r>
              <a:rPr lang="ru-RU" sz="1600" dirty="0">
                <a:solidFill>
                  <a:srgbClr val="000000"/>
                </a:solidFill>
                <a:ea typeface="PT Serif" pitchFamily="18" charset="-52"/>
                <a:cs typeface="Times New Roman" pitchFamily="18" charset="0"/>
              </a:rPr>
              <a:t> из 4 первых цифр 10-значного кода.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21531" y="4863063"/>
            <a:ext cx="8428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Но есть и еще две группы данных – их включение остается на усмотрение эмитента </a:t>
            </a:r>
            <a:r>
              <a:rPr lang="ru-RU" sz="1600" dirty="0" err="1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КИЗ</a:t>
            </a:r>
            <a:r>
              <a:rPr lang="ru-RU" sz="1600" dirty="0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: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Candara" pitchFamily="34" charset="0"/>
              <a:ea typeface="PT Serif" pitchFamily="18" charset="-52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(10) Номер производственной серии препарата. Он может содержать не более 20 цифр и латинских букв.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(17) Дата истечения срока годности в формате </a:t>
            </a:r>
            <a:r>
              <a:rPr lang="ru-RU" sz="1600" dirty="0" err="1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ГГММДД</a:t>
            </a:r>
            <a:r>
              <a:rPr lang="ru-RU" sz="1600" dirty="0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 формируется эмитентом </a:t>
            </a:r>
            <a:r>
              <a:rPr lang="ru-RU" sz="1600" dirty="0" err="1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КИЗ</a:t>
            </a:r>
            <a:r>
              <a:rPr lang="ru-RU" sz="1600" dirty="0">
                <a:solidFill>
                  <a:srgbClr val="000000"/>
                </a:solidFill>
                <a:latin typeface="Candara" pitchFamily="34" charset="0"/>
                <a:ea typeface="PT Serif" pitchFamily="18" charset="-5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08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6085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Защита населения от фальсифицированных, недоброкачественных и контрафактных лекарственных препаратов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Предоставление неограниченному кругу потребителей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возможности проверки легальности лекарственных препаратов, находящихся в гражданском обороте.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Обеспечение прозрачности поставок и развитие справедливой конкуренции на фармацевтическом рынке.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Цели проекта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«Маркировка»</a:t>
            </a:r>
          </a:p>
        </p:txBody>
      </p:sp>
    </p:spTree>
    <p:extLst>
      <p:ext uri="{BB962C8B-B14F-4D97-AF65-F5344CB8AC3E}">
        <p14:creationId xmlns:p14="http://schemas.microsoft.com/office/powerpoint/2010/main" val="87324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8974" y="1628800"/>
            <a:ext cx="8683506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Постановлением Правительства Российской Федерации от 24 января 2017 г. № 62 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применения» на территории Российской Федерации с 01.02.2017 по 31.12.2017 проводится эксперимент по маркировке контрольными (идентификационными) знаками </a:t>
            </a:r>
            <a:r>
              <a:rPr lang="ru-RU" sz="2400" b="1" dirty="0" smtClean="0"/>
              <a:t> лекарственных </a:t>
            </a:r>
            <a:r>
              <a:rPr lang="ru-RU" sz="2400" b="1" dirty="0"/>
              <a:t>препаратов для медицинского применения на добровольной основе для ограниченного набора препаратов преимущественно из перечня 7ВЗН на полной модели товарной цепи от производителя до </a:t>
            </a:r>
            <a:r>
              <a:rPr lang="ru-RU" sz="2400" b="1" dirty="0" smtClean="0"/>
              <a:t>конечного потребителя.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909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420888"/>
            <a:ext cx="864096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chemeClr val="tx1"/>
                </a:solidFill>
              </a:rPr>
              <a:t>Поэтапное развертывание системы мониторинга движения лекарственных препаратов будет происходить в 2018году</a:t>
            </a:r>
          </a:p>
        </p:txBody>
      </p:sp>
    </p:spTree>
    <p:extLst>
      <p:ext uri="{BB962C8B-B14F-4D97-AF65-F5344CB8AC3E}">
        <p14:creationId xmlns:p14="http://schemas.microsoft.com/office/powerpoint/2010/main" val="122560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</a:rPr>
              <a:t>квартал </a:t>
            </a:r>
            <a:r>
              <a:rPr lang="ru-RU" sz="3200" b="1" dirty="0">
                <a:solidFill>
                  <a:srgbClr val="FF0000"/>
                </a:solidFill>
              </a:rPr>
              <a:t>2018 г.</a:t>
            </a:r>
          </a:p>
          <a:p>
            <a:pPr algn="just"/>
            <a:r>
              <a:rPr lang="ru-RU" sz="3200" b="1" dirty="0"/>
              <a:t>Охват маркировкой 100% выпускаемых в обращение лекарственных препаратов, предназначенных для обеспечения лиц, больных гемофилией, </a:t>
            </a:r>
            <a:r>
              <a:rPr lang="ru-RU" sz="3200" b="1" dirty="0" err="1"/>
              <a:t>муковисцидозом</a:t>
            </a:r>
            <a:r>
              <a:rPr lang="ru-RU" sz="3200" b="1" dirty="0"/>
              <a:t>, гипофизарным нанизмом, болезнью Гоше, злокачественными новообразованиями лимфоидной, кроветворной и родственных им тканей, рассеянным склерозом, лиц после трансплантации органов и (или) тканей;</a:t>
            </a:r>
          </a:p>
        </p:txBody>
      </p:sp>
    </p:spTree>
    <p:extLst>
      <p:ext uri="{BB962C8B-B14F-4D97-AF65-F5344CB8AC3E}">
        <p14:creationId xmlns:p14="http://schemas.microsoft.com/office/powerpoint/2010/main" val="18985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2146</TotalTime>
  <Words>1409</Words>
  <Application>Microsoft Office PowerPoint</Application>
  <PresentationFormat>Экран (4:3)</PresentationFormat>
  <Paragraphs>129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ОГБУЗ «Братская детская городская больница»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проекта  «Маркировка»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от 28.12.2017 N 425-ФЗ "О внесении изменений в Федеральный закон "Об обращении лекарственных средств»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документы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Способы передачи данных в ИС Маркировка </vt:lpstr>
      <vt:lpstr>Программный продукт для учета лекарственных препаратов</vt:lpstr>
      <vt:lpstr>Оборудование рабочего места сотрудника в больничной аптеке  </vt:lpstr>
      <vt:lpstr>Регистрация в ИС «Маркировка»</vt:lpstr>
      <vt:lpstr>Презентация PowerPoint</vt:lpstr>
      <vt:lpstr>Регистрация в ИС «Маркировка»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кабинет в ИС «Маркировка Процесс получения товара в ИС Маркировка </vt:lpstr>
      <vt:lpstr>Личный кабинет в ИС Маркировка Передача данных о полученном товаре в ИС Маркировка. Получение результата проверки. </vt:lpstr>
      <vt:lpstr>Передача данных о полученном товаре в ИС Маркировка. Получение результата проверки.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home acer</cp:lastModifiedBy>
  <cp:revision>229</cp:revision>
  <dcterms:created xsi:type="dcterms:W3CDTF">2013-10-20T06:38:05Z</dcterms:created>
  <dcterms:modified xsi:type="dcterms:W3CDTF">2018-01-30T12:14:44Z</dcterms:modified>
</cp:coreProperties>
</file>